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9" roundtripDataSignature="AMtx7mj5EzxmAz0GS+W+7TEkHghR4gg1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8DC0109-A102-40D6-BB62-EA471E954238}">
  <a:tblStyle styleId="{D8DC0109-A102-40D6-BB62-EA471E95423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customschemas.google.com/relationships/presentationmetadata" Target="meta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gif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30 seconds</a:t>
            </a:r>
            <a:endParaRPr/>
          </a:p>
        </p:txBody>
      </p:sp>
      <p:sp>
        <p:nvSpPr>
          <p:cNvPr id="56" name="Google Shape;5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45 seconds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fdb45bdfbb_1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1fdb45bdfbb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45 seconds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fb0e743f4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30 seconds</a:t>
            </a:r>
            <a:endParaRPr/>
          </a:p>
        </p:txBody>
      </p:sp>
      <p:sp>
        <p:nvSpPr>
          <p:cNvPr id="216" name="Google Shape;216;g1fb0e743f47_0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30 seconds</a:t>
            </a:r>
            <a:endParaRPr/>
          </a:p>
        </p:txBody>
      </p:sp>
      <p:sp>
        <p:nvSpPr>
          <p:cNvPr id="62" name="Google Shape;6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45 seconds</a:t>
            </a:r>
            <a:endParaRPr/>
          </a:p>
        </p:txBody>
      </p:sp>
      <p:sp>
        <p:nvSpPr>
          <p:cNvPr id="70" name="Google Shape;7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45 seconds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30 seconds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High level figure showing where you are at in the project, what’s completed, what’s underway – it should take about 30 seconds to summarize where you are in the timeline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-- Save discussion for subsystem update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-- Save detail for execution plan &amp; validation plan status</a:t>
            </a:r>
            <a:endParaRPr/>
          </a:p>
        </p:txBody>
      </p:sp>
      <p:sp>
        <p:nvSpPr>
          <p:cNvPr id="138" name="Google Shape;13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45 seconds</a:t>
            </a:r>
            <a:endParaRPr/>
          </a:p>
        </p:txBody>
      </p:sp>
      <p:sp>
        <p:nvSpPr>
          <p:cNvPr id="175" name="Google Shape;17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45 seconds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fb0e743f4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45 seconds</a:t>
            </a:r>
            <a:endParaRPr/>
          </a:p>
        </p:txBody>
      </p:sp>
      <p:sp>
        <p:nvSpPr>
          <p:cNvPr id="189" name="Google Shape;189;g1fb0e743f47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fb0e743f47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1fb0e743f4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45 seconds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7" name="Google Shape;2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4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7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>
            <p:ph type="ctrTitle"/>
          </p:nvPr>
        </p:nvSpPr>
        <p:spPr>
          <a:xfrm>
            <a:off x="272400" y="2376925"/>
            <a:ext cx="8599200" cy="4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5040"/>
              <a:t>Team 56: Fall Detection</a:t>
            </a:r>
            <a:endParaRPr sz="50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5040"/>
              <a:t>Bi-Weekly Update 1</a:t>
            </a:r>
            <a:br>
              <a:rPr lang="en-US" sz="4040"/>
            </a:br>
            <a:r>
              <a:rPr lang="en-US" sz="3009">
                <a:latin typeface="Calibri"/>
                <a:ea typeface="Calibri"/>
                <a:cs typeface="Calibri"/>
                <a:sym typeface="Calibri"/>
              </a:rPr>
              <a:t>Justin Haryanto, Nhan Nguyen</a:t>
            </a:r>
            <a:endParaRPr sz="3009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3009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3009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009">
                <a:latin typeface="Calibri"/>
                <a:ea typeface="Calibri"/>
                <a:cs typeface="Calibri"/>
                <a:sym typeface="Calibri"/>
              </a:rPr>
              <a:t>Sponsor: </a:t>
            </a:r>
            <a:r>
              <a:rPr b="0" lang="en-US" sz="3009">
                <a:latin typeface="Calibri"/>
                <a:ea typeface="Calibri"/>
                <a:cs typeface="Calibri"/>
                <a:sym typeface="Calibri"/>
              </a:rPr>
              <a:t>Krishna Gadepally</a:t>
            </a:r>
            <a:br>
              <a:rPr lang="en-US" sz="3009">
                <a:latin typeface="Calibri"/>
                <a:ea typeface="Calibri"/>
                <a:cs typeface="Calibri"/>
                <a:sym typeface="Calibri"/>
              </a:rPr>
            </a:br>
            <a:r>
              <a:rPr lang="en-US" sz="3009">
                <a:latin typeface="Calibri"/>
                <a:ea typeface="Calibri"/>
                <a:cs typeface="Calibri"/>
                <a:sym typeface="Calibri"/>
              </a:rPr>
              <a:t>TA: </a:t>
            </a:r>
            <a:r>
              <a:rPr b="0" lang="en-US" sz="3009">
                <a:latin typeface="Calibri"/>
                <a:ea typeface="Calibri"/>
                <a:cs typeface="Calibri"/>
                <a:sym typeface="Calibri"/>
              </a:rPr>
              <a:t>Swarnabha Roy, Dalton W. Cyr</a:t>
            </a:r>
            <a:br>
              <a:rPr lang="en-US" sz="3009">
                <a:latin typeface="Calibri"/>
                <a:ea typeface="Calibri"/>
                <a:cs typeface="Calibri"/>
                <a:sym typeface="Calibri"/>
              </a:rPr>
            </a:br>
            <a:endParaRPr sz="3009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LCOE_logo_HWHT.png" id="59" name="Google Shape;5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7725" y="181993"/>
            <a:ext cx="3114199" cy="5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9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Execution Plan</a:t>
            </a:r>
            <a:endParaRPr/>
          </a:p>
        </p:txBody>
      </p:sp>
      <p:pic>
        <p:nvPicPr>
          <p:cNvPr id="207" name="Google Shape;20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338" y="1700475"/>
            <a:ext cx="8867324" cy="515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fdb45bdfbb_1_4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pic>
        <p:nvPicPr>
          <p:cNvPr id="213" name="Google Shape;213;g1fdb45bdfbb_1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12377"/>
            <a:ext cx="8839199" cy="303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LCOE_logo_HWHT.png" id="218" name="Google Shape;218;g1fb0e743f47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7725" y="181993"/>
            <a:ext cx="3114199" cy="5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1fb0e743f47_0_4"/>
          <p:cNvSpPr txBox="1"/>
          <p:nvPr>
            <p:ph idx="4294967295" type="body"/>
          </p:nvPr>
        </p:nvSpPr>
        <p:spPr>
          <a:xfrm>
            <a:off x="457200" y="1608545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5400">
                <a:solidFill>
                  <a:schemeClr val="lt1"/>
                </a:solidFill>
              </a:rPr>
              <a:t>Thank You</a:t>
            </a:r>
            <a:endParaRPr b="1" sz="5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</a:t>
            </a:r>
            <a:endParaRPr/>
          </a:p>
        </p:txBody>
      </p:sp>
      <p:sp>
        <p:nvSpPr>
          <p:cNvPr id="65" name="Google Shape;65;p2"/>
          <p:cNvSpPr txBox="1"/>
          <p:nvPr>
            <p:ph idx="1" type="body"/>
          </p:nvPr>
        </p:nvSpPr>
        <p:spPr>
          <a:xfrm>
            <a:off x="457200" y="2049275"/>
            <a:ext cx="45321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b="1" lang="en-US"/>
              <a:t>Problem</a:t>
            </a:r>
            <a:endParaRPr b="1"/>
          </a:p>
          <a:p>
            <a:pPr indent="-366236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ct val="100000"/>
              <a:buChar char="●"/>
            </a:pPr>
            <a:r>
              <a:rPr lang="en-US" sz="2550"/>
              <a:t>Design a video-based fall detection system</a:t>
            </a:r>
            <a:endParaRPr sz="2550"/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050"/>
          </a:p>
          <a:p>
            <a:pPr indent="0" lvl="0" marL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b="1" lang="en-US"/>
              <a:t>Solution</a:t>
            </a:r>
            <a:endParaRPr/>
          </a:p>
          <a:p>
            <a:pPr indent="-366236" lvl="0" marL="45720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ct val="100000"/>
              <a:buChar char="●"/>
            </a:pPr>
            <a:r>
              <a:rPr lang="en-US" sz="2550"/>
              <a:t>Convert video to a useable images</a:t>
            </a:r>
            <a:endParaRPr sz="2550"/>
          </a:p>
          <a:p>
            <a:pPr indent="-36623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550"/>
              <a:t>Apply bounding boxes and key points on people in images using pose estimation</a:t>
            </a:r>
            <a:endParaRPr sz="2550"/>
          </a:p>
          <a:p>
            <a:pPr indent="-36623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550"/>
              <a:t>Determine if a fall has occurred using Random Forests and CNN machine learning models</a:t>
            </a:r>
            <a:endParaRPr sz="2550"/>
          </a:p>
        </p:txBody>
      </p:sp>
      <p:pic>
        <p:nvPicPr>
          <p:cNvPr id="66" name="Google Shape;6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438" y="4263375"/>
            <a:ext cx="3231075" cy="242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6450" y="1751425"/>
            <a:ext cx="3231075" cy="242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56"/>
              <a:buFont typeface="Arial"/>
              <a:buNone/>
            </a:pPr>
            <a:r>
              <a:rPr lang="en-US"/>
              <a:t>Project/Subsystem Overview 403</a:t>
            </a:r>
            <a:endParaRPr/>
          </a:p>
        </p:txBody>
      </p:sp>
      <p:sp>
        <p:nvSpPr>
          <p:cNvPr id="73" name="Google Shape;73;p3"/>
          <p:cNvSpPr txBox="1"/>
          <p:nvPr/>
        </p:nvSpPr>
        <p:spPr>
          <a:xfrm>
            <a:off x="-1955100" y="164100"/>
            <a:ext cx="1652700" cy="56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Diagram showing subsystems – with labels showing subsystem owners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Bullets giving essential system/subsystem characteristics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major changes in subsystems, show before and after … see next slide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1194600" y="4302924"/>
            <a:ext cx="3998100" cy="726900"/>
          </a:xfrm>
          <a:prstGeom prst="rect">
            <a:avLst/>
          </a:prstGeom>
          <a:noFill/>
          <a:ln cap="flat" cmpd="sng" w="762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"/>
          <p:cNvSpPr/>
          <p:nvPr/>
        </p:nvSpPr>
        <p:spPr>
          <a:xfrm>
            <a:off x="1194600" y="2575025"/>
            <a:ext cx="3998100" cy="15513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3105289" y="2237718"/>
            <a:ext cx="176700" cy="37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" name="Google Shape;77;p3"/>
          <p:cNvCxnSpPr/>
          <p:nvPr/>
        </p:nvCxnSpPr>
        <p:spPr>
          <a:xfrm>
            <a:off x="3193697" y="2268773"/>
            <a:ext cx="0" cy="347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8" name="Google Shape;78;p3"/>
          <p:cNvSpPr txBox="1"/>
          <p:nvPr/>
        </p:nvSpPr>
        <p:spPr>
          <a:xfrm>
            <a:off x="1843469" y="1852875"/>
            <a:ext cx="2700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 I</a:t>
            </a:r>
            <a:r>
              <a:rPr b="1" lang="en-US" sz="2400"/>
              <a:t>nput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"/>
          <p:cNvSpPr txBox="1"/>
          <p:nvPr/>
        </p:nvSpPr>
        <p:spPr>
          <a:xfrm>
            <a:off x="1768152" y="5563275"/>
            <a:ext cx="2851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/>
              <a:t>Result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0" name="Google Shape;80;p3"/>
          <p:cNvCxnSpPr/>
          <p:nvPr/>
        </p:nvCxnSpPr>
        <p:spPr>
          <a:xfrm>
            <a:off x="3210325" y="2806725"/>
            <a:ext cx="0" cy="702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1" name="Google Shape;81;p3"/>
          <p:cNvSpPr/>
          <p:nvPr/>
        </p:nvSpPr>
        <p:spPr>
          <a:xfrm>
            <a:off x="2108751" y="4007584"/>
            <a:ext cx="176700" cy="37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>
            <a:off x="2197153" y="4047303"/>
            <a:ext cx="0" cy="347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3" name="Google Shape;83;p3"/>
          <p:cNvCxnSpPr/>
          <p:nvPr/>
        </p:nvCxnSpPr>
        <p:spPr>
          <a:xfrm>
            <a:off x="3193724" y="5313375"/>
            <a:ext cx="0" cy="347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4" name="Google Shape;84;p3"/>
          <p:cNvSpPr/>
          <p:nvPr/>
        </p:nvSpPr>
        <p:spPr>
          <a:xfrm>
            <a:off x="4101827" y="4007584"/>
            <a:ext cx="176700" cy="37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3"/>
          <p:cNvCxnSpPr/>
          <p:nvPr/>
        </p:nvCxnSpPr>
        <p:spPr>
          <a:xfrm>
            <a:off x="4190229" y="4047303"/>
            <a:ext cx="0" cy="3474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6" name="Google Shape;86;p3"/>
          <p:cNvSpPr/>
          <p:nvPr/>
        </p:nvSpPr>
        <p:spPr>
          <a:xfrm>
            <a:off x="2108751" y="4896925"/>
            <a:ext cx="176700" cy="37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" name="Google Shape;87;p3"/>
          <p:cNvCxnSpPr/>
          <p:nvPr/>
        </p:nvCxnSpPr>
        <p:spPr>
          <a:xfrm>
            <a:off x="2197157" y="4937993"/>
            <a:ext cx="0" cy="375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3"/>
          <p:cNvSpPr/>
          <p:nvPr/>
        </p:nvSpPr>
        <p:spPr>
          <a:xfrm>
            <a:off x="4101827" y="4896925"/>
            <a:ext cx="176700" cy="37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9" name="Google Shape;89;p3"/>
          <p:cNvCxnSpPr/>
          <p:nvPr/>
        </p:nvCxnSpPr>
        <p:spPr>
          <a:xfrm>
            <a:off x="4190233" y="4937993"/>
            <a:ext cx="0" cy="3753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3"/>
          <p:cNvCxnSpPr/>
          <p:nvPr/>
        </p:nvCxnSpPr>
        <p:spPr>
          <a:xfrm>
            <a:off x="2188277" y="5313365"/>
            <a:ext cx="2010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" name="Google Shape;91;p3"/>
          <p:cNvSpPr txBox="1"/>
          <p:nvPr/>
        </p:nvSpPr>
        <p:spPr>
          <a:xfrm>
            <a:off x="0" y="3079722"/>
            <a:ext cx="1082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Nhan</a:t>
            </a:r>
            <a:endParaRPr b="1" sz="2400"/>
          </a:p>
        </p:txBody>
      </p:sp>
      <p:sp>
        <p:nvSpPr>
          <p:cNvPr id="92" name="Google Shape;92;p3"/>
          <p:cNvSpPr txBox="1"/>
          <p:nvPr/>
        </p:nvSpPr>
        <p:spPr>
          <a:xfrm>
            <a:off x="0" y="4415745"/>
            <a:ext cx="1082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Justin</a:t>
            </a:r>
            <a:endParaRPr b="1" sz="2400"/>
          </a:p>
        </p:txBody>
      </p:sp>
      <p:sp>
        <p:nvSpPr>
          <p:cNvPr id="93" name="Google Shape;93;p3"/>
          <p:cNvSpPr/>
          <p:nvPr/>
        </p:nvSpPr>
        <p:spPr>
          <a:xfrm>
            <a:off x="1318526" y="3506629"/>
            <a:ext cx="3750000" cy="5379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Pose Estimation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3311602" y="4397321"/>
            <a:ext cx="1757100" cy="5379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000000"/>
                </a:solidFill>
              </a:rPr>
              <a:t>CNN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1318526" y="2676012"/>
            <a:ext cx="3750000" cy="5379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 Processing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"/>
          <p:cNvSpPr/>
          <p:nvPr/>
        </p:nvSpPr>
        <p:spPr>
          <a:xfrm>
            <a:off x="1318526" y="4397309"/>
            <a:ext cx="1757100" cy="5379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100">
                <a:solidFill>
                  <a:srgbClr val="000000"/>
                </a:solidFill>
              </a:rPr>
              <a:t>Random Forests</a:t>
            </a:r>
            <a:endParaRPr b="1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"/>
          <p:cNvSpPr txBox="1"/>
          <p:nvPr>
            <p:ph idx="1" type="body"/>
          </p:nvPr>
        </p:nvSpPr>
        <p:spPr>
          <a:xfrm>
            <a:off x="5450350" y="1852875"/>
            <a:ext cx="3236400" cy="48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b="1" lang="en-US" sz="1800"/>
              <a:t>Video Processing + Pose Estimation</a:t>
            </a:r>
            <a:endParaRPr b="1" sz="18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AlphaPose is used to process the input data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Keypoint and </a:t>
            </a:r>
            <a:r>
              <a:rPr lang="en-US" sz="1600"/>
              <a:t>bounding</a:t>
            </a:r>
            <a:r>
              <a:rPr lang="en-US" sz="1600"/>
              <a:t> boxes are applied to each person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800"/>
              <a:t>Fall Detection</a:t>
            </a:r>
            <a:endParaRPr b="1" sz="18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Machine learning models used to determine falls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-US" sz="1600"/>
              <a:t>Random forests works on keypoints, CNN works on </a:t>
            </a:r>
            <a:r>
              <a:rPr lang="en-US" sz="1600"/>
              <a:t>bounding</a:t>
            </a:r>
            <a:r>
              <a:rPr lang="en-US" sz="1600"/>
              <a:t> boxes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"/>
          <p:cNvSpPr/>
          <p:nvPr/>
        </p:nvSpPr>
        <p:spPr>
          <a:xfrm>
            <a:off x="3085100" y="6146296"/>
            <a:ext cx="1633800" cy="510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"/>
          <p:cNvSpPr/>
          <p:nvPr/>
        </p:nvSpPr>
        <p:spPr>
          <a:xfrm>
            <a:off x="3824766" y="5954249"/>
            <a:ext cx="154500" cy="339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"/>
          <p:cNvSpPr/>
          <p:nvPr/>
        </p:nvSpPr>
        <p:spPr>
          <a:xfrm>
            <a:off x="313675" y="4507027"/>
            <a:ext cx="1633800" cy="510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/>
          <p:nvPr/>
        </p:nvSpPr>
        <p:spPr>
          <a:xfrm rot="-5400000">
            <a:off x="1945829" y="4582881"/>
            <a:ext cx="146100" cy="35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313675" y="5258482"/>
            <a:ext cx="1633800" cy="510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56"/>
              <a:buFont typeface="Arial"/>
              <a:buNone/>
            </a:pPr>
            <a:r>
              <a:rPr lang="en-US"/>
              <a:t>Major Project Changes for 404</a:t>
            </a:r>
            <a:endParaRPr/>
          </a:p>
        </p:txBody>
      </p:sp>
      <p:sp>
        <p:nvSpPr>
          <p:cNvPr id="108" name="Google Shape;108;p4"/>
          <p:cNvSpPr txBox="1"/>
          <p:nvPr/>
        </p:nvSpPr>
        <p:spPr>
          <a:xfrm>
            <a:off x="8843793" y="1304848"/>
            <a:ext cx="4168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2156159" y="5258505"/>
            <a:ext cx="3491700" cy="5109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2954475" y="5050962"/>
            <a:ext cx="154500" cy="263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4"/>
          <p:cNvCxnSpPr/>
          <p:nvPr/>
        </p:nvCxnSpPr>
        <p:spPr>
          <a:xfrm>
            <a:off x="3031675" y="4849900"/>
            <a:ext cx="0" cy="4728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12" name="Google Shape;112;p4"/>
          <p:cNvCxnSpPr/>
          <p:nvPr/>
        </p:nvCxnSpPr>
        <p:spPr>
          <a:xfrm>
            <a:off x="3901967" y="5968576"/>
            <a:ext cx="0" cy="2439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13" name="Google Shape;113;p4"/>
          <p:cNvSpPr/>
          <p:nvPr/>
        </p:nvSpPr>
        <p:spPr>
          <a:xfrm>
            <a:off x="4695002" y="5050962"/>
            <a:ext cx="154500" cy="263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" name="Google Shape;114;p4"/>
          <p:cNvCxnSpPr/>
          <p:nvPr/>
        </p:nvCxnSpPr>
        <p:spPr>
          <a:xfrm>
            <a:off x="4772200" y="4778200"/>
            <a:ext cx="0" cy="54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15" name="Google Shape;115;p4"/>
          <p:cNvSpPr/>
          <p:nvPr/>
        </p:nvSpPr>
        <p:spPr>
          <a:xfrm>
            <a:off x="2954475" y="5675926"/>
            <a:ext cx="154500" cy="263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4"/>
          <p:cNvCxnSpPr/>
          <p:nvPr/>
        </p:nvCxnSpPr>
        <p:spPr>
          <a:xfrm>
            <a:off x="3031678" y="5704785"/>
            <a:ext cx="0" cy="263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4"/>
          <p:cNvSpPr/>
          <p:nvPr/>
        </p:nvSpPr>
        <p:spPr>
          <a:xfrm>
            <a:off x="4695002" y="5675926"/>
            <a:ext cx="154500" cy="263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" name="Google Shape;118;p4"/>
          <p:cNvCxnSpPr/>
          <p:nvPr/>
        </p:nvCxnSpPr>
        <p:spPr>
          <a:xfrm>
            <a:off x="4772206" y="5704785"/>
            <a:ext cx="0" cy="263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4"/>
          <p:cNvCxnSpPr/>
          <p:nvPr/>
        </p:nvCxnSpPr>
        <p:spPr>
          <a:xfrm>
            <a:off x="3023924" y="5968569"/>
            <a:ext cx="17562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4"/>
          <p:cNvSpPr txBox="1"/>
          <p:nvPr/>
        </p:nvSpPr>
        <p:spPr>
          <a:xfrm>
            <a:off x="2056757" y="5954254"/>
            <a:ext cx="108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Nhan</a:t>
            </a:r>
            <a:endParaRPr b="1" sz="2000"/>
          </a:p>
        </p:txBody>
      </p:sp>
      <p:sp>
        <p:nvSpPr>
          <p:cNvPr id="121" name="Google Shape;121;p4"/>
          <p:cNvSpPr txBox="1"/>
          <p:nvPr/>
        </p:nvSpPr>
        <p:spPr>
          <a:xfrm>
            <a:off x="646778" y="5954250"/>
            <a:ext cx="108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Justin</a:t>
            </a:r>
            <a:endParaRPr b="1" sz="2000"/>
          </a:p>
        </p:txBody>
      </p:sp>
      <p:sp>
        <p:nvSpPr>
          <p:cNvPr id="122" name="Google Shape;122;p4"/>
          <p:cNvSpPr/>
          <p:nvPr/>
        </p:nvSpPr>
        <p:spPr>
          <a:xfrm>
            <a:off x="4004909" y="5324840"/>
            <a:ext cx="1534500" cy="3780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000">
                <a:solidFill>
                  <a:srgbClr val="000000"/>
                </a:solidFill>
              </a:rPr>
              <a:t>CNN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2264381" y="5324833"/>
            <a:ext cx="1534500" cy="3780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1600">
                <a:solidFill>
                  <a:srgbClr val="000000"/>
                </a:solidFill>
              </a:rPr>
              <a:t>Random Forests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2264387" y="4507025"/>
            <a:ext cx="3274800" cy="5109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 Processing</a:t>
            </a:r>
            <a:endParaRPr b="1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1900"/>
              <a:t>&amp; Pose Estimation</a:t>
            </a:r>
            <a:endParaRPr b="1" sz="1900"/>
          </a:p>
        </p:txBody>
      </p:sp>
      <p:sp>
        <p:nvSpPr>
          <p:cNvPr id="125" name="Google Shape;125;p4"/>
          <p:cNvSpPr/>
          <p:nvPr/>
        </p:nvSpPr>
        <p:spPr>
          <a:xfrm>
            <a:off x="3150842" y="6212638"/>
            <a:ext cx="1502100" cy="3780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000"/>
              <a:t>UI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"/>
          <p:cNvSpPr/>
          <p:nvPr/>
        </p:nvSpPr>
        <p:spPr>
          <a:xfrm rot="-5400000">
            <a:off x="1973671" y="5334336"/>
            <a:ext cx="146100" cy="35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" name="Google Shape;127;p4"/>
          <p:cNvCxnSpPr/>
          <p:nvPr/>
        </p:nvCxnSpPr>
        <p:spPr>
          <a:xfrm>
            <a:off x="592285" y="4687280"/>
            <a:ext cx="1633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28" name="Google Shape;128;p4"/>
          <p:cNvCxnSpPr/>
          <p:nvPr/>
        </p:nvCxnSpPr>
        <p:spPr>
          <a:xfrm>
            <a:off x="616853" y="5513859"/>
            <a:ext cx="16338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29" name="Google Shape;129;p4"/>
          <p:cNvSpPr/>
          <p:nvPr/>
        </p:nvSpPr>
        <p:spPr>
          <a:xfrm>
            <a:off x="394395" y="4573360"/>
            <a:ext cx="1502100" cy="3780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000"/>
              <a:t>Live Video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4"/>
          <p:cNvSpPr/>
          <p:nvPr/>
        </p:nvSpPr>
        <p:spPr>
          <a:xfrm>
            <a:off x="394395" y="5324814"/>
            <a:ext cx="1502100" cy="3780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000"/>
              <a:t>Datasets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381731" y="6085051"/>
            <a:ext cx="265200" cy="29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4"/>
          <p:cNvSpPr/>
          <p:nvPr/>
        </p:nvSpPr>
        <p:spPr>
          <a:xfrm>
            <a:off x="1799006" y="6085051"/>
            <a:ext cx="265200" cy="2925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4"/>
          <p:cNvSpPr txBox="1"/>
          <p:nvPr/>
        </p:nvSpPr>
        <p:spPr>
          <a:xfrm>
            <a:off x="-1955100" y="164100"/>
            <a:ext cx="1652700" cy="61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Bullets on changes due to team membership changes  -- describe how subsystem assignments, roles, project will change to accommodate team changes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Bullets on MAJOR changes in project direction due to learning from 403.  If stuff didn’t work out now is the time to redirect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	-- eg custom to COTS, MCU changes, application change, major change in communication technology, …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" name="Google Shape;134;p4"/>
          <p:cNvSpPr txBox="1"/>
          <p:nvPr>
            <p:ph idx="1" type="body"/>
          </p:nvPr>
        </p:nvSpPr>
        <p:spPr>
          <a:xfrm>
            <a:off x="4718900" y="1674153"/>
            <a:ext cx="4231800" cy="25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500"/>
              <a:buChar char="●"/>
            </a:pPr>
            <a:r>
              <a:rPr lang="en-US" sz="1800"/>
              <a:t>Justin is working on the new Externals Subsystem</a:t>
            </a:r>
            <a:endParaRPr sz="1800"/>
          </a:p>
          <a:p>
            <a:pPr indent="-3429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Making more datasets to help train the ML models</a:t>
            </a:r>
            <a:endParaRPr sz="1800"/>
          </a:p>
          <a:p>
            <a:pPr indent="-3429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Live video feed</a:t>
            </a:r>
            <a:endParaRPr sz="1800"/>
          </a:p>
          <a:p>
            <a:pPr indent="-3429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○"/>
            </a:pPr>
            <a:r>
              <a:rPr lang="en-US" sz="1800"/>
              <a:t>UI for interacting with the program</a:t>
            </a:r>
            <a:endParaRPr sz="1800"/>
          </a:p>
        </p:txBody>
      </p:sp>
      <p:sp>
        <p:nvSpPr>
          <p:cNvPr id="135" name="Google Shape;135;p4"/>
          <p:cNvSpPr txBox="1"/>
          <p:nvPr>
            <p:ph idx="1" type="body"/>
          </p:nvPr>
        </p:nvSpPr>
        <p:spPr>
          <a:xfrm>
            <a:off x="189000" y="1674153"/>
            <a:ext cx="4231800" cy="25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500"/>
              <a:buChar char="●"/>
            </a:pPr>
            <a:r>
              <a:rPr lang="en-US" sz="1800"/>
              <a:t>No further improvements will be made to the Video Processing &amp; Pose Estimation Subsystem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-US" sz="1800"/>
              <a:t>Nhan is now working on improving the machine learning models of the Fall Detection Subsystem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/>
          <p:nvPr/>
        </p:nvSpPr>
        <p:spPr>
          <a:xfrm>
            <a:off x="3528825" y="2777177"/>
            <a:ext cx="4417500" cy="864000"/>
          </a:xfrm>
          <a:prstGeom prst="rect">
            <a:avLst/>
          </a:prstGeom>
          <a:noFill/>
          <a:ln cap="flat" cmpd="sng" w="762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</a:t>
            </a:r>
            <a:endParaRPr/>
          </a:p>
        </p:txBody>
      </p:sp>
      <p:sp>
        <p:nvSpPr>
          <p:cNvPr id="142" name="Google Shape;142;p5"/>
          <p:cNvSpPr/>
          <p:nvPr/>
        </p:nvSpPr>
        <p:spPr>
          <a:xfrm>
            <a:off x="4704063" y="4983963"/>
            <a:ext cx="2067000" cy="68250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5"/>
          <p:cNvSpPr/>
          <p:nvPr/>
        </p:nvSpPr>
        <p:spPr>
          <a:xfrm>
            <a:off x="5639873" y="4727339"/>
            <a:ext cx="195300" cy="454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"/>
          <p:cNvSpPr/>
          <p:nvPr/>
        </p:nvSpPr>
        <p:spPr>
          <a:xfrm>
            <a:off x="1197713" y="2867938"/>
            <a:ext cx="2067000" cy="682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5"/>
          <p:cNvSpPr/>
          <p:nvPr/>
        </p:nvSpPr>
        <p:spPr>
          <a:xfrm rot="-5400000">
            <a:off x="3257389" y="2982088"/>
            <a:ext cx="195300" cy="454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1197713" y="3797613"/>
            <a:ext cx="2067000" cy="68250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5"/>
          <p:cNvSpPr/>
          <p:nvPr/>
        </p:nvSpPr>
        <p:spPr>
          <a:xfrm>
            <a:off x="3528785" y="3797644"/>
            <a:ext cx="4417500" cy="682500"/>
          </a:xfrm>
          <a:prstGeom prst="rect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5"/>
          <p:cNvSpPr/>
          <p:nvPr/>
        </p:nvSpPr>
        <p:spPr>
          <a:xfrm>
            <a:off x="4538798" y="3520313"/>
            <a:ext cx="195300" cy="35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9" name="Google Shape;149;p5"/>
          <p:cNvCxnSpPr/>
          <p:nvPr/>
        </p:nvCxnSpPr>
        <p:spPr>
          <a:xfrm>
            <a:off x="4636470" y="3557610"/>
            <a:ext cx="0" cy="326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50" name="Google Shape;150;p5"/>
          <p:cNvCxnSpPr/>
          <p:nvPr/>
        </p:nvCxnSpPr>
        <p:spPr>
          <a:xfrm>
            <a:off x="5737546" y="4746483"/>
            <a:ext cx="0" cy="326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1" name="Google Shape;151;p5"/>
          <p:cNvSpPr/>
          <p:nvPr/>
        </p:nvSpPr>
        <p:spPr>
          <a:xfrm>
            <a:off x="6740878" y="3520313"/>
            <a:ext cx="195300" cy="35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Google Shape;152;p5"/>
          <p:cNvCxnSpPr/>
          <p:nvPr/>
        </p:nvCxnSpPr>
        <p:spPr>
          <a:xfrm>
            <a:off x="6838550" y="3557610"/>
            <a:ext cx="0" cy="3261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3" name="Google Shape;153;p5"/>
          <p:cNvSpPr/>
          <p:nvPr/>
        </p:nvSpPr>
        <p:spPr>
          <a:xfrm>
            <a:off x="4538798" y="4355426"/>
            <a:ext cx="195300" cy="35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4" name="Google Shape;154;p5"/>
          <p:cNvCxnSpPr/>
          <p:nvPr/>
        </p:nvCxnSpPr>
        <p:spPr>
          <a:xfrm>
            <a:off x="4636474" y="4393990"/>
            <a:ext cx="0" cy="35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5"/>
          <p:cNvSpPr/>
          <p:nvPr/>
        </p:nvSpPr>
        <p:spPr>
          <a:xfrm>
            <a:off x="6740878" y="4355426"/>
            <a:ext cx="195300" cy="35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6" name="Google Shape;156;p5"/>
          <p:cNvCxnSpPr/>
          <p:nvPr/>
        </p:nvCxnSpPr>
        <p:spPr>
          <a:xfrm>
            <a:off x="6838554" y="4393990"/>
            <a:ext cx="0" cy="3525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5"/>
          <p:cNvCxnSpPr/>
          <p:nvPr/>
        </p:nvCxnSpPr>
        <p:spPr>
          <a:xfrm>
            <a:off x="4626663" y="4746474"/>
            <a:ext cx="22218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5"/>
          <p:cNvSpPr/>
          <p:nvPr/>
        </p:nvSpPr>
        <p:spPr>
          <a:xfrm>
            <a:off x="5867761" y="3886260"/>
            <a:ext cx="1941600" cy="5052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>
                <a:solidFill>
                  <a:srgbClr val="000000"/>
                </a:solidFill>
              </a:rPr>
              <a:t>CNN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3665706" y="3886275"/>
            <a:ext cx="1941600" cy="5052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000">
                <a:solidFill>
                  <a:srgbClr val="000000"/>
                </a:solidFill>
              </a:rPr>
              <a:t>Random Forests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3665713" y="2867935"/>
            <a:ext cx="4143600" cy="6825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 Processing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/>
              <a:t>&amp; Pose Estimation</a:t>
            </a:r>
            <a:endParaRPr b="1" sz="2400"/>
          </a:p>
        </p:txBody>
      </p:sp>
      <p:sp>
        <p:nvSpPr>
          <p:cNvPr id="161" name="Google Shape;161;p5"/>
          <p:cNvSpPr/>
          <p:nvPr/>
        </p:nvSpPr>
        <p:spPr>
          <a:xfrm>
            <a:off x="4787238" y="5072613"/>
            <a:ext cx="1900500" cy="5052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/>
              <a:t>UI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5"/>
          <p:cNvSpPr/>
          <p:nvPr/>
        </p:nvSpPr>
        <p:spPr>
          <a:xfrm rot="-5400000">
            <a:off x="3292614" y="3911763"/>
            <a:ext cx="195300" cy="454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3" name="Google Shape;163;p5"/>
          <p:cNvCxnSpPr/>
          <p:nvPr/>
        </p:nvCxnSpPr>
        <p:spPr>
          <a:xfrm>
            <a:off x="1550379" y="3200526"/>
            <a:ext cx="20670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4" name="Google Shape;164;p5"/>
          <p:cNvCxnSpPr/>
          <p:nvPr/>
        </p:nvCxnSpPr>
        <p:spPr>
          <a:xfrm>
            <a:off x="1581287" y="4138864"/>
            <a:ext cx="20670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5" name="Google Shape;165;p5"/>
          <p:cNvSpPr/>
          <p:nvPr/>
        </p:nvSpPr>
        <p:spPr>
          <a:xfrm>
            <a:off x="1299838" y="2956575"/>
            <a:ext cx="1900500" cy="5052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/>
              <a:t>Live Video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1299838" y="3886250"/>
            <a:ext cx="1900500" cy="5052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-US" sz="2400"/>
              <a:t>Datasets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1197725" y="2108775"/>
            <a:ext cx="292500" cy="29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5"/>
          <p:cNvSpPr txBox="1"/>
          <p:nvPr/>
        </p:nvSpPr>
        <p:spPr>
          <a:xfrm>
            <a:off x="1437875" y="1977975"/>
            <a:ext cx="2353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Not Started</a:t>
            </a:r>
            <a:endParaRPr b="1" sz="2400"/>
          </a:p>
        </p:txBody>
      </p:sp>
      <p:sp>
        <p:nvSpPr>
          <p:cNvPr id="169" name="Google Shape;169;p5"/>
          <p:cNvSpPr/>
          <p:nvPr/>
        </p:nvSpPr>
        <p:spPr>
          <a:xfrm>
            <a:off x="3528775" y="2108775"/>
            <a:ext cx="292500" cy="2925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5"/>
          <p:cNvSpPr txBox="1"/>
          <p:nvPr/>
        </p:nvSpPr>
        <p:spPr>
          <a:xfrm>
            <a:off x="3768925" y="1977975"/>
            <a:ext cx="2353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In Progress</a:t>
            </a:r>
            <a:endParaRPr b="1" sz="2400"/>
          </a:p>
        </p:txBody>
      </p:sp>
      <p:sp>
        <p:nvSpPr>
          <p:cNvPr id="171" name="Google Shape;171;p5"/>
          <p:cNvSpPr/>
          <p:nvPr/>
        </p:nvSpPr>
        <p:spPr>
          <a:xfrm>
            <a:off x="5813750" y="2108775"/>
            <a:ext cx="292500" cy="2925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5"/>
          <p:cNvSpPr txBox="1"/>
          <p:nvPr/>
        </p:nvSpPr>
        <p:spPr>
          <a:xfrm>
            <a:off x="6053900" y="1977975"/>
            <a:ext cx="2353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Finished</a:t>
            </a:r>
            <a:endParaRPr b="1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Video Processing + Pose Estimation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Nhan Nguyen</a:t>
            </a:r>
            <a:endParaRPr sz="2980"/>
          </a:p>
        </p:txBody>
      </p:sp>
      <p:graphicFrame>
        <p:nvGraphicFramePr>
          <p:cNvPr id="178" name="Google Shape;178;p6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{D8DC0109-A102-40D6-BB62-EA471E954238}</a:tableStyleId>
              </a:tblPr>
              <a:tblGrid>
                <a:gridCol w="3886200"/>
                <a:gridCol w="3886200"/>
              </a:tblGrid>
              <a:tr h="837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403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08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2629875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We discussed amongst ourselves, with the professor, and sponsor on rearranging tasks and goals.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We planned out new subsystems.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Models have limited training data sets.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Plan on training/refining the random forest and CNN models and integrating the fall detection and pose estimation systems.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Incorporate more datasets.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Currently, managed to use AlphaPose to extract keypoints and bounding boxes from our data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Only used image data sets, Justin working to get live video feed using laptop/phone cameras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Not used AlphaPose with video directly nor got Alphapose to work rapidly with our systems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We intend to speed things up for live video feed to be usable.</a:t>
            </a:r>
            <a:endParaRPr sz="1800"/>
          </a:p>
        </p:txBody>
      </p:sp>
      <p:sp>
        <p:nvSpPr>
          <p:cNvPr id="184" name="Google Shape;184;p7"/>
          <p:cNvSpPr txBox="1"/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Video Processing + Pose Estimation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Nhan Nguyen</a:t>
            </a:r>
            <a:endParaRPr sz="2980"/>
          </a:p>
        </p:txBody>
      </p:sp>
      <p:sp>
        <p:nvSpPr>
          <p:cNvPr id="185" name="Google Shape;185;p7"/>
          <p:cNvSpPr txBox="1"/>
          <p:nvPr/>
        </p:nvSpPr>
        <p:spPr>
          <a:xfrm>
            <a:off x="-1559850" y="-26025"/>
            <a:ext cx="13089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Interesting figure related to your subsystem progress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Detail on what works, what doesn’t, what is changing</a:t>
            </a:r>
            <a:endParaRPr/>
          </a:p>
        </p:txBody>
      </p:sp>
      <p:pic>
        <p:nvPicPr>
          <p:cNvPr id="186" name="Google Shape;18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1684" y="4567125"/>
            <a:ext cx="2905425" cy="217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b0e743f47_0_1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Fall Detection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Justin Haryanto</a:t>
            </a:r>
            <a:endParaRPr sz="2980"/>
          </a:p>
        </p:txBody>
      </p:sp>
      <p:graphicFrame>
        <p:nvGraphicFramePr>
          <p:cNvPr id="192" name="Google Shape;192;g1fb0e743f47_0_10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{D8DC0109-A102-40D6-BB62-EA471E954238}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403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08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2989375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We discussed amongst ourselves, with the professor, and sponsor on rearranging tasks and goals.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We planned out new subsystems.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Finding more data sets for Nhan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Preparing the data sets to be usable for training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3" name="Google Shape;193;g1fb0e743f47_0_10"/>
          <p:cNvSpPr txBox="1"/>
          <p:nvPr/>
        </p:nvSpPr>
        <p:spPr>
          <a:xfrm>
            <a:off x="1533235" y="5015346"/>
            <a:ext cx="634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b0e743f47_0_16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64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Each model given limited data sets containing hundreds of images</a:t>
            </a:r>
            <a:endParaRPr sz="1800"/>
          </a:p>
          <a:p>
            <a:pPr indent="-342900" lvl="0" marL="457200" rtl="0" algn="l">
              <a:spcBef>
                <a:spcPts val="64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Random Forests performed well </a:t>
            </a:r>
            <a:r>
              <a:rPr lang="en-US" sz="1800"/>
              <a:t>l</a:t>
            </a:r>
            <a:r>
              <a:rPr lang="en-US" sz="1800"/>
              <a:t>ikely due to testing on a small data set 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Need to test on larger data sets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CNN model performed poorly due to lack of layers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Need more training and model refinement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More data sets are being made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-US" sz="1800"/>
              <a:t>Models are being refined by Nhan</a:t>
            </a:r>
            <a:endParaRPr sz="1800"/>
          </a:p>
        </p:txBody>
      </p:sp>
      <p:sp>
        <p:nvSpPr>
          <p:cNvPr id="199" name="Google Shape;199;g1fb0e743f47_0_16"/>
          <p:cNvSpPr txBox="1"/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Fall Detection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Justin Haryanto</a:t>
            </a:r>
            <a:endParaRPr sz="2980"/>
          </a:p>
        </p:txBody>
      </p:sp>
      <p:sp>
        <p:nvSpPr>
          <p:cNvPr id="200" name="Google Shape;200;g1fb0e743f47_0_16"/>
          <p:cNvSpPr txBox="1"/>
          <p:nvPr/>
        </p:nvSpPr>
        <p:spPr>
          <a:xfrm>
            <a:off x="-1353951" y="244650"/>
            <a:ext cx="12822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Interesting figure related to your subsystem progress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Detail on what works, what doesn’t, what is changing</a:t>
            </a:r>
            <a:endParaRPr/>
          </a:p>
        </p:txBody>
      </p:sp>
      <p:pic>
        <p:nvPicPr>
          <p:cNvPr id="201" name="Google Shape;201;g1fb0e743f47_0_16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1524" y="4146600"/>
            <a:ext cx="4139550" cy="25596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Nowka, Kevin J.</dc:creator>
</cp:coreProperties>
</file>